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64" r:id="rId3"/>
    <p:sldId id="266" r:id="rId4"/>
    <p:sldId id="267" r:id="rId5"/>
    <p:sldId id="265" r:id="rId6"/>
    <p:sldId id="258" r:id="rId7"/>
    <p:sldId id="259" r:id="rId8"/>
    <p:sldId id="268" r:id="rId9"/>
    <p:sldId id="269" r:id="rId10"/>
    <p:sldId id="270" r:id="rId11"/>
    <p:sldId id="260" r:id="rId12"/>
    <p:sldId id="272" r:id="rId13"/>
    <p:sldId id="271" r:id="rId14"/>
    <p:sldId id="273" r:id="rId15"/>
    <p:sldId id="279" r:id="rId16"/>
    <p:sldId id="280" r:id="rId17"/>
    <p:sldId id="261" r:id="rId18"/>
    <p:sldId id="274" r:id="rId19"/>
    <p:sldId id="262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22" autoAdjust="0"/>
  </p:normalViewPr>
  <p:slideViewPr>
    <p:cSldViewPr>
      <p:cViewPr>
        <p:scale>
          <a:sx n="75" d="100"/>
          <a:sy n="75" d="100"/>
        </p:scale>
        <p:origin x="-1224" y="-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1D8BD707-D9CF-40AE-B4C6-C98DA3205C09}" type="datetimeFigureOut">
              <a:rPr lang="en-US" smtClean="0"/>
              <a:pPr/>
              <a:t>07-Apr-17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07-Apr-17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07-Apr-17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07-Apr-17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07-Apr-17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07-Apr-17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07-Apr-17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07-Apr-17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07-Apr-17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07-Apr-17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4648200"/>
            <a:ext cx="3962400" cy="21336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err="1" smtClean="0">
                <a:solidFill>
                  <a:schemeClr val="tx1"/>
                </a:solidFill>
              </a:rPr>
              <a:t>Thanjida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Akhter</a:t>
            </a:r>
            <a:endParaRPr lang="en-US" sz="3600" b="1" dirty="0" smtClean="0">
              <a:solidFill>
                <a:schemeClr val="tx1"/>
              </a:solidFill>
            </a:endParaRPr>
          </a:p>
          <a:p>
            <a:pPr algn="l"/>
            <a:r>
              <a:rPr lang="en-US" sz="3600" b="1" dirty="0" smtClean="0">
                <a:solidFill>
                  <a:schemeClr val="tx1"/>
                </a:solidFill>
              </a:rPr>
              <a:t>201691489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815975"/>
            <a:ext cx="8839200" cy="1089025"/>
          </a:xfrm>
        </p:spPr>
        <p:txBody>
          <a:bodyPr>
            <a:noAutofit/>
          </a:bodyPr>
          <a:lstStyle/>
          <a:p>
            <a:pPr algn="l"/>
            <a:r>
              <a:rPr lang="en-US" sz="4800" cap="none" dirty="0" smtClean="0">
                <a:solidFill>
                  <a:schemeClr val="bg1"/>
                </a:solidFill>
                <a:latin typeface="Baskerville Old Face" pitchFamily="18" charset="0"/>
              </a:rPr>
              <a:t>Large-scale forest rendering: </a:t>
            </a:r>
            <a:br>
              <a:rPr lang="en-US" sz="4800" cap="none" dirty="0" smtClean="0">
                <a:solidFill>
                  <a:schemeClr val="bg1"/>
                </a:solidFill>
                <a:latin typeface="Baskerville Old Face" pitchFamily="18" charset="0"/>
              </a:rPr>
            </a:br>
            <a:r>
              <a:rPr lang="en-US" sz="4800" cap="none" dirty="0" smtClean="0">
                <a:solidFill>
                  <a:schemeClr val="bg1"/>
                </a:solidFill>
                <a:latin typeface="Baskerville Old Face" pitchFamily="18" charset="0"/>
              </a:rPr>
              <a:t>real-time, realistic, and progressive </a:t>
            </a:r>
            <a:endParaRPr lang="en-US" sz="4800" cap="none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81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371600"/>
            <a:ext cx="44875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 dirty="0"/>
              <a:t>M</a:t>
            </a:r>
            <a:r>
              <a:rPr lang="en-US" sz="3600" dirty="0" smtClean="0"/>
              <a:t>emory  </a:t>
            </a:r>
            <a:r>
              <a:rPr lang="en-US" sz="3600" dirty="0"/>
              <a:t>exhausted. </a:t>
            </a:r>
            <a:endParaRPr lang="en-US" sz="3600" dirty="0" smtClean="0"/>
          </a:p>
          <a:p>
            <a:pPr marL="571500" indent="-571500">
              <a:buFont typeface="Wingdings" pitchFamily="2" charset="2"/>
              <a:buChar char="Ø"/>
            </a:pPr>
            <a:r>
              <a:rPr lang="en-US" sz="3600" dirty="0" smtClean="0"/>
              <a:t>More </a:t>
            </a:r>
            <a:r>
              <a:rPr lang="en-US" sz="3600" dirty="0"/>
              <a:t>memory </a:t>
            </a:r>
            <a:r>
              <a:rPr lang="en-US" sz="3600" dirty="0" smtClean="0"/>
              <a:t>space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en-US" sz="3600" dirty="0" smtClean="0"/>
              <a:t>Maintaining realism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304800"/>
            <a:ext cx="7896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latin typeface="Algerian" pitchFamily="82" charset="0"/>
              </a:rPr>
              <a:t>Extraction of plant LOD models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429000"/>
            <a:ext cx="7366000" cy="2209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2545" y="5956300"/>
            <a:ext cx="754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/>
              <a:t>(a) </a:t>
            </a:r>
            <a:r>
              <a:rPr lang="en-US" dirty="0" smtClean="0"/>
              <a:t>24,073</a:t>
            </a:r>
            <a:r>
              <a:rPr lang="en-US" dirty="0"/>
              <a:t> </a:t>
            </a:r>
            <a:r>
              <a:rPr lang="en-US" dirty="0" smtClean="0"/>
              <a:t>              (b</a:t>
            </a:r>
            <a:r>
              <a:rPr lang="en-US" dirty="0"/>
              <a:t>) </a:t>
            </a:r>
            <a:r>
              <a:rPr lang="en-US" dirty="0" smtClean="0"/>
              <a:t>19,302           (</a:t>
            </a:r>
            <a:r>
              <a:rPr lang="en-US" dirty="0"/>
              <a:t>c) </a:t>
            </a:r>
            <a:r>
              <a:rPr lang="en-US" dirty="0" smtClean="0"/>
              <a:t>12,667          (</a:t>
            </a:r>
            <a:r>
              <a:rPr lang="en-US" dirty="0"/>
              <a:t>c) </a:t>
            </a:r>
            <a:r>
              <a:rPr lang="en-US" dirty="0" smtClean="0"/>
              <a:t>4720</a:t>
            </a:r>
            <a:r>
              <a:rPr lang="en-US" dirty="0"/>
              <a:t> </a:t>
            </a:r>
            <a:r>
              <a:rPr lang="en-US" dirty="0" smtClean="0"/>
              <a:t>             (d</a:t>
            </a:r>
            <a:r>
              <a:rPr lang="en-US" dirty="0"/>
              <a:t>) 2451</a:t>
            </a:r>
          </a:p>
        </p:txBody>
      </p:sp>
    </p:spTree>
    <p:extLst>
      <p:ext uri="{BB962C8B-B14F-4D97-AF65-F5344CB8AC3E}">
        <p14:creationId xmlns:p14="http://schemas.microsoft.com/office/powerpoint/2010/main" val="296101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1447800"/>
            <a:ext cx="8001934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000" dirty="0" smtClean="0"/>
              <a:t>Shadows </a:t>
            </a:r>
            <a:r>
              <a:rPr lang="en-US" sz="4000" dirty="0"/>
              <a:t>for large-scale forest scenes </a:t>
            </a:r>
            <a:endParaRPr lang="en-US" sz="4000" dirty="0" smtClean="0"/>
          </a:p>
          <a:p>
            <a:pPr marL="1485900" lvl="2" indent="-571500">
              <a:buFont typeface="Arial" pitchFamily="34" charset="0"/>
              <a:buChar char="•"/>
            </a:pPr>
            <a:r>
              <a:rPr lang="en-US" sz="3200" dirty="0" smtClean="0"/>
              <a:t>LOD </a:t>
            </a:r>
            <a:r>
              <a:rPr lang="en-US" sz="3200" dirty="0"/>
              <a:t>shadow maps generation </a:t>
            </a:r>
            <a:r>
              <a:rPr lang="en-US" sz="3200" dirty="0" smtClean="0"/>
              <a:t>scheme</a:t>
            </a:r>
          </a:p>
          <a:p>
            <a:pPr marL="1485900" lvl="2" indent="-571500">
              <a:buFont typeface="Arial" pitchFamily="34" charset="0"/>
              <a:buChar char="•"/>
            </a:pPr>
            <a:r>
              <a:rPr lang="en-US" sz="3200" dirty="0" smtClean="0"/>
              <a:t>Shadows </a:t>
            </a:r>
            <a:r>
              <a:rPr lang="en-US" sz="3200" dirty="0"/>
              <a:t>smoothing </a:t>
            </a:r>
            <a:endParaRPr lang="en-US" sz="4000" dirty="0" smtClean="0"/>
          </a:p>
          <a:p>
            <a:r>
              <a:rPr lang="en-US" sz="4000" dirty="0" smtClean="0"/>
              <a:t>2. </a:t>
            </a:r>
            <a:r>
              <a:rPr lang="en-US" sz="4000" dirty="0"/>
              <a:t>Hardware instancing </a:t>
            </a:r>
            <a:endParaRPr lang="en-US" sz="4000" dirty="0" smtClean="0"/>
          </a:p>
          <a:p>
            <a:pPr marL="1485900" lvl="2" indent="-571500">
              <a:buFont typeface="Arial" pitchFamily="34" charset="0"/>
              <a:buChar char="•"/>
            </a:pPr>
            <a:r>
              <a:rPr lang="en-US" sz="3200" dirty="0" smtClean="0"/>
              <a:t>Instancing in the view frustum</a:t>
            </a:r>
          </a:p>
          <a:p>
            <a:pPr marL="1485900" lvl="2" indent="-571500">
              <a:buFont typeface="Arial" pitchFamily="34" charset="0"/>
              <a:buChar char="•"/>
            </a:pPr>
            <a:r>
              <a:rPr lang="en-US" sz="3200" dirty="0" smtClean="0"/>
              <a:t>Instancing in the light frustums</a:t>
            </a:r>
            <a:endParaRPr lang="en-US" sz="4000" dirty="0" smtClean="0"/>
          </a:p>
          <a:p>
            <a:endParaRPr lang="en-US" sz="4000" dirty="0" smtClean="0"/>
          </a:p>
          <a:p>
            <a:endParaRPr lang="en-US" sz="4000" dirty="0" smtClean="0"/>
          </a:p>
          <a:p>
            <a:r>
              <a:rPr lang="en-US" sz="4000" dirty="0" smtClean="0"/>
              <a:t> </a:t>
            </a:r>
          </a:p>
          <a:p>
            <a:pPr marL="342900" indent="-342900">
              <a:buAutoNum type="arabicPeriod"/>
            </a:pP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002600" y="376535"/>
            <a:ext cx="698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 smtClean="0">
                <a:latin typeface="Algerian" pitchFamily="82" charset="0"/>
              </a:rPr>
              <a:t>real-time </a:t>
            </a:r>
            <a:r>
              <a:rPr lang="en-US" sz="3600" u="sng" dirty="0">
                <a:latin typeface="Algerian" pitchFamily="82" charset="0"/>
              </a:rPr>
              <a:t>forest rendering </a:t>
            </a:r>
          </a:p>
        </p:txBody>
      </p:sp>
    </p:spTree>
    <p:extLst>
      <p:ext uri="{BB962C8B-B14F-4D97-AF65-F5344CB8AC3E}">
        <p14:creationId xmlns:p14="http://schemas.microsoft.com/office/powerpoint/2010/main" val="324140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1447800"/>
            <a:ext cx="8273419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Baskerville Old Face" pitchFamily="18" charset="0"/>
              </a:rPr>
              <a:t> Limited </a:t>
            </a:r>
            <a:r>
              <a:rPr lang="en-US" sz="3200" dirty="0">
                <a:latin typeface="Baskerville Old Face" pitchFamily="18" charset="0"/>
              </a:rPr>
              <a:t>number (n) of separate vertex </a:t>
            </a:r>
            <a:r>
              <a:rPr lang="en-US" sz="3200" dirty="0" smtClean="0">
                <a:latin typeface="Baskerville Old Face" pitchFamily="18" charset="0"/>
              </a:rPr>
              <a:t>streams</a:t>
            </a:r>
            <a:endParaRPr lang="en-US" sz="3200" dirty="0">
              <a:latin typeface="Baskerville Old Face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Baskerville Old Face" pitchFamily="18" charset="0"/>
              </a:rPr>
              <a:t>n </a:t>
            </a:r>
            <a:r>
              <a:rPr lang="en-US" sz="3200" dirty="0">
                <a:latin typeface="Baskerville Old Face" pitchFamily="18" charset="0"/>
              </a:rPr>
              <a:t>is less than </a:t>
            </a:r>
            <a:r>
              <a:rPr lang="en-US" sz="3200" dirty="0" smtClean="0">
                <a:latin typeface="Baskerville Old Face" pitchFamily="18" charset="0"/>
              </a:rPr>
              <a:t>four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Baskerville Old Face" pitchFamily="18" charset="0"/>
              </a:rPr>
              <a:t>Only </a:t>
            </a:r>
            <a:r>
              <a:rPr lang="en-US" sz="3200" dirty="0">
                <a:latin typeface="Baskerville Old Face" pitchFamily="18" charset="0"/>
              </a:rPr>
              <a:t>n LOD levels can be determined at once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u="sng" dirty="0">
              <a:latin typeface="Baskerville Old Face" pitchFamily="18" charset="0"/>
            </a:endParaRPr>
          </a:p>
          <a:p>
            <a:pPr marL="1828800" lvl="3" indent="-457200">
              <a:buFont typeface="Arial" pitchFamily="34" charset="0"/>
              <a:buChar char="•"/>
            </a:pPr>
            <a:endParaRPr lang="en-US" sz="3200" dirty="0" smtClean="0">
              <a:latin typeface="Baskerville Old Face" pitchFamily="18" charset="0"/>
            </a:endParaRPr>
          </a:p>
          <a:p>
            <a:endParaRPr lang="en-US" sz="3200" dirty="0" smtClean="0">
              <a:latin typeface="Baskerville Old Face" pitchFamily="18" charset="0"/>
            </a:endParaRPr>
          </a:p>
          <a:p>
            <a:r>
              <a:rPr lang="en-US" sz="3200" dirty="0" smtClean="0">
                <a:latin typeface="Baskerville Old Face" pitchFamily="18" charset="0"/>
              </a:rPr>
              <a:t> </a:t>
            </a:r>
          </a:p>
          <a:p>
            <a:pPr marL="342900" indent="-342900">
              <a:buAutoNum type="arabicPeriod"/>
            </a:pPr>
            <a:endParaRPr lang="en-US" sz="3200" dirty="0">
              <a:latin typeface="Baskerville Old Fac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08108" y="376535"/>
            <a:ext cx="5378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>
                <a:latin typeface="Algerian" pitchFamily="82" charset="0"/>
              </a:rPr>
              <a:t>Hardware instancing</a:t>
            </a:r>
          </a:p>
        </p:txBody>
      </p:sp>
    </p:spTree>
    <p:extLst>
      <p:ext uri="{BB962C8B-B14F-4D97-AF65-F5344CB8AC3E}">
        <p14:creationId xmlns:p14="http://schemas.microsoft.com/office/powerpoint/2010/main" val="237216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6217" y="381000"/>
            <a:ext cx="7531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latin typeface="Algerian" pitchFamily="82" charset="0"/>
              </a:rPr>
              <a:t>Instancing in the view frustum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659" y="1371600"/>
            <a:ext cx="554474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5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340" y="282714"/>
            <a:ext cx="7975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latin typeface="Algerian" pitchFamily="82" charset="0"/>
              </a:rPr>
              <a:t>Instancing in the light frustums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371600"/>
            <a:ext cx="5801728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1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1371600"/>
            <a:ext cx="4080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b="1" dirty="0" smtClean="0"/>
              <a:t>Upload </a:t>
            </a:r>
            <a:r>
              <a:rPr lang="en-US" sz="2800" b="1" dirty="0"/>
              <a:t>data to </a:t>
            </a:r>
            <a:r>
              <a:rPr lang="en-US" sz="2800" b="1" dirty="0" smtClean="0"/>
              <a:t>server :</a:t>
            </a:r>
            <a:endParaRPr lang="en-US" sz="2800" b="1" dirty="0"/>
          </a:p>
        </p:txBody>
      </p:sp>
      <p:sp>
        <p:nvSpPr>
          <p:cNvPr id="5" name="Right Arrow 4"/>
          <p:cNvSpPr/>
          <p:nvPr/>
        </p:nvSpPr>
        <p:spPr>
          <a:xfrm>
            <a:off x="76200" y="2819400"/>
            <a:ext cx="4038600" cy="281940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Web data transmission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Extracted LOD models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Digital elevation models (DEM)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Scene management files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1000" y="3666530"/>
            <a:ext cx="2677913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inary </a:t>
            </a:r>
            <a:r>
              <a:rPr lang="en-US" dirty="0"/>
              <a:t>files 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ompressed </a:t>
            </a:r>
            <a:r>
              <a:rPr lang="en-US" dirty="0"/>
              <a:t>in ZIP format </a:t>
            </a:r>
            <a:endParaRPr lang="en-US" dirty="0" smtClean="0"/>
          </a:p>
          <a:p>
            <a:r>
              <a:rPr lang="en-US" dirty="0" smtClean="0"/>
              <a:t>Security </a:t>
            </a:r>
            <a:r>
              <a:rPr lang="en-US" dirty="0"/>
              <a:t>passwords.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29256" y="3264932"/>
            <a:ext cx="131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Save  format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04920" y="3112532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74158" y="304800"/>
            <a:ext cx="2840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 smtClean="0">
                <a:latin typeface="Algerian" pitchFamily="82" charset="0"/>
              </a:rPr>
              <a:t>Processing</a:t>
            </a:r>
            <a:endParaRPr lang="en-US" sz="3600" u="sng" dirty="0">
              <a:latin typeface="Algerian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8209" y="3974068"/>
            <a:ext cx="1500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Upload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46271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>
            <a:off x="4468613" y="-33635"/>
            <a:ext cx="1665487" cy="336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89558" y="228600"/>
            <a:ext cx="3328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 smtClean="0">
                <a:latin typeface="Algerian" pitchFamily="82" charset="0"/>
              </a:rPr>
              <a:t>Transmission</a:t>
            </a:r>
            <a:endParaRPr lang="en-US" sz="3600" u="sng" dirty="0">
              <a:latin typeface="Algerian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76599"/>
            <a:ext cx="6781800" cy="2461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371600"/>
            <a:ext cx="93603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Structure of data for </a:t>
            </a:r>
            <a:r>
              <a:rPr lang="en-US" sz="2400" dirty="0" smtClean="0"/>
              <a:t>transmission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/>
              <a:t>DEM </a:t>
            </a:r>
            <a:r>
              <a:rPr lang="en-US" sz="2400" dirty="0"/>
              <a:t>and scene files are transmitted </a:t>
            </a:r>
            <a:r>
              <a:rPr lang="en-US" sz="2400" dirty="0" smtClean="0"/>
              <a:t>first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/>
              <a:t>Lower </a:t>
            </a:r>
            <a:r>
              <a:rPr lang="en-US" sz="2400" dirty="0"/>
              <a:t>resolution trees of all types take higher priority over complex ones.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2752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304800"/>
            <a:ext cx="784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 smtClean="0">
                <a:latin typeface="Algerian" pitchFamily="82" charset="0"/>
              </a:rPr>
              <a:t>Language And </a:t>
            </a:r>
            <a:r>
              <a:rPr lang="en-US" sz="3600" u="sng" dirty="0">
                <a:latin typeface="Algerian" pitchFamily="82" charset="0"/>
              </a:rPr>
              <a:t>PC configuration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1383268"/>
            <a:ext cx="857715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/>
              <a:t>C++ </a:t>
            </a:r>
            <a:r>
              <a:rPr lang="en-US" sz="2400" dirty="0"/>
              <a:t>language with </a:t>
            </a:r>
            <a:r>
              <a:rPr lang="en-US" sz="2400" dirty="0" smtClean="0"/>
              <a:t>OpenGL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err="1" smtClean="0"/>
              <a:t>Shaders</a:t>
            </a:r>
            <a:r>
              <a:rPr lang="en-US" sz="2400" dirty="0" smtClean="0"/>
              <a:t>: OpenGL </a:t>
            </a:r>
            <a:r>
              <a:rPr lang="en-US" sz="2400" dirty="0"/>
              <a:t>Shading Language (GLSL</a:t>
            </a:r>
            <a:r>
              <a:rPr lang="en-US" sz="2400" dirty="0" smtClean="0"/>
              <a:t>).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/>
              <a:t>PC configuration :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400" dirty="0" smtClean="0"/>
              <a:t>Intel </a:t>
            </a:r>
            <a:r>
              <a:rPr lang="en-US" sz="2400" dirty="0"/>
              <a:t>Core i7 2.66 GHz </a:t>
            </a:r>
            <a:r>
              <a:rPr lang="en-US" sz="2400" dirty="0" smtClean="0"/>
              <a:t>CPU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400" dirty="0" smtClean="0"/>
              <a:t>3 </a:t>
            </a:r>
            <a:r>
              <a:rPr lang="en-US" sz="2400" dirty="0"/>
              <a:t>GB RAM and </a:t>
            </a:r>
            <a:r>
              <a:rPr lang="en-US" sz="2400" dirty="0" smtClean="0"/>
              <a:t>a NVIDIA </a:t>
            </a:r>
            <a:r>
              <a:rPr lang="en-US" sz="2400" dirty="0"/>
              <a:t>GeForce GTX260 graphic card 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400" dirty="0" smtClean="0"/>
              <a:t>896M </a:t>
            </a:r>
            <a:r>
              <a:rPr lang="en-US" sz="2400" dirty="0"/>
              <a:t>video memory</a:t>
            </a:r>
            <a:r>
              <a:rPr lang="en-US" sz="2400" dirty="0" smtClean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/>
              <a:t>TCP/IP network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/>
              <a:t>images </a:t>
            </a:r>
            <a:r>
              <a:rPr lang="en-US" sz="2400" dirty="0"/>
              <a:t>compressed in JPEG </a:t>
            </a:r>
            <a:r>
              <a:rPr lang="en-US" sz="2400" dirty="0" smtClean="0"/>
              <a:t>format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/>
              <a:t>A </a:t>
            </a:r>
            <a:r>
              <a:rPr lang="en-US" sz="2400" dirty="0"/>
              <a:t>DEM image with a resolution of </a:t>
            </a:r>
            <a:r>
              <a:rPr lang="en-US" sz="2400" dirty="0" smtClean="0"/>
              <a:t>1024x1024 is 40KB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131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9144000" cy="389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29168" y="304800"/>
            <a:ext cx="6782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>
                <a:latin typeface="Algerian" pitchFamily="82" charset="0"/>
              </a:rPr>
              <a:t>Experiments and </a:t>
            </a:r>
            <a:r>
              <a:rPr lang="en-US" sz="3600" u="sng" dirty="0" smtClean="0">
                <a:latin typeface="Algerian" pitchFamily="82" charset="0"/>
              </a:rPr>
              <a:t>results-1 </a:t>
            </a:r>
            <a:endParaRPr lang="en-US" sz="3600" u="sng" dirty="0">
              <a:latin typeface="Algerian" pitchFamily="8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12115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5858470"/>
            <a:ext cx="5257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 smtClean="0"/>
              <a:t>7446 trees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 smtClean="0"/>
              <a:t>757 </a:t>
            </a:r>
            <a:r>
              <a:rPr lang="en-US" sz="2000" dirty="0"/>
              <a:t>trees with over 1.5 </a:t>
            </a:r>
            <a:r>
              <a:rPr lang="en-US" sz="2000" dirty="0" smtClean="0"/>
              <a:t>million polygons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V</a:t>
            </a:r>
            <a:r>
              <a:rPr lang="en-US" sz="2000" dirty="0" smtClean="0"/>
              <a:t>iew </a:t>
            </a:r>
            <a:r>
              <a:rPr lang="en-US" sz="2000" dirty="0"/>
              <a:t>frustum at 33.91 frames per second (FPS).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4600"/>
            <a:ext cx="6108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b="1" dirty="0" smtClean="0"/>
              <a:t>Tree </a:t>
            </a:r>
            <a:r>
              <a:rPr lang="en-US" sz="2000" b="1" dirty="0"/>
              <a:t>sample model’s data size and polygon number </a:t>
            </a:r>
          </a:p>
        </p:txBody>
      </p:sp>
    </p:spTree>
    <p:extLst>
      <p:ext uri="{BB962C8B-B14F-4D97-AF65-F5344CB8AC3E}">
        <p14:creationId xmlns:p14="http://schemas.microsoft.com/office/powerpoint/2010/main" val="424325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2800"/>
            <a:ext cx="91440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86877" y="304800"/>
            <a:ext cx="6667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>
                <a:latin typeface="Algerian" pitchFamily="82" charset="0"/>
              </a:rPr>
              <a:t>Experiments and </a:t>
            </a:r>
            <a:r>
              <a:rPr lang="en-US" sz="3600" u="sng" dirty="0" smtClean="0">
                <a:latin typeface="Algerian" pitchFamily="82" charset="0"/>
              </a:rPr>
              <a:t>results-2</a:t>
            </a:r>
            <a:endParaRPr lang="en-US" sz="3600" u="sng" dirty="0">
              <a:latin typeface="Algerian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1"/>
            <a:ext cx="9144000" cy="1523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5562600"/>
            <a:ext cx="4656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</a:t>
            </a:r>
            <a:r>
              <a:rPr lang="en-US" dirty="0" smtClean="0"/>
              <a:t>ine </a:t>
            </a:r>
            <a:r>
              <a:rPr lang="en-US" dirty="0"/>
              <a:t>types of </a:t>
            </a:r>
            <a:r>
              <a:rPr lang="en-US" dirty="0" smtClean="0"/>
              <a:t>trees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</a:t>
            </a:r>
            <a:r>
              <a:rPr lang="en-US" dirty="0" smtClean="0"/>
              <a:t>ight </a:t>
            </a:r>
            <a:r>
              <a:rPr lang="en-US" dirty="0"/>
              <a:t>LOD </a:t>
            </a:r>
            <a:r>
              <a:rPr lang="en-US" dirty="0" smtClean="0"/>
              <a:t>levels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Forest data size </a:t>
            </a:r>
            <a:r>
              <a:rPr lang="en-US" dirty="0"/>
              <a:t>is 39.1 </a:t>
            </a:r>
            <a:r>
              <a:rPr lang="en-US" dirty="0" smtClean="0"/>
              <a:t>MB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Tree </a:t>
            </a:r>
            <a:r>
              <a:rPr lang="en-US" dirty="0"/>
              <a:t>models count for 97.3% of the total data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76490"/>
            <a:ext cx="6108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b="1" dirty="0" smtClean="0"/>
              <a:t>Tree </a:t>
            </a:r>
            <a:r>
              <a:rPr lang="en-US" sz="2000" b="1" dirty="0"/>
              <a:t>sample model’s data size and polygon number </a:t>
            </a:r>
          </a:p>
        </p:txBody>
      </p:sp>
    </p:spTree>
    <p:extLst>
      <p:ext uri="{BB962C8B-B14F-4D97-AF65-F5344CB8AC3E}">
        <p14:creationId xmlns:p14="http://schemas.microsoft.com/office/powerpoint/2010/main" val="323279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2800" y="253425"/>
            <a:ext cx="2040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latin typeface="Algerian" pitchFamily="82" charset="0"/>
              </a:rPr>
              <a:t>Agenda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1371600"/>
            <a:ext cx="586250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 dirty="0">
                <a:latin typeface="Baskerville Old Face" pitchFamily="18" charset="0"/>
              </a:rPr>
              <a:t>Summery of paper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dirty="0" smtClean="0">
                <a:latin typeface="Baskerville Old Face" pitchFamily="18" charset="0"/>
              </a:rPr>
              <a:t>Methods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dirty="0">
                <a:latin typeface="Baskerville Old Face" pitchFamily="18" charset="0"/>
              </a:rPr>
              <a:t>Tree </a:t>
            </a:r>
            <a:r>
              <a:rPr lang="en-US" sz="3200" dirty="0" smtClean="0">
                <a:latin typeface="Baskerville Old Face" pitchFamily="18" charset="0"/>
              </a:rPr>
              <a:t>modeling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dirty="0" smtClean="0">
                <a:latin typeface="Baskerville Old Face" pitchFamily="18" charset="0"/>
              </a:rPr>
              <a:t>Real-time </a:t>
            </a:r>
            <a:r>
              <a:rPr lang="en-US" sz="3200" dirty="0">
                <a:latin typeface="Baskerville Old Face" pitchFamily="18" charset="0"/>
              </a:rPr>
              <a:t>forest rendering </a:t>
            </a:r>
            <a:endParaRPr lang="en-US" sz="3200" dirty="0" smtClean="0">
              <a:latin typeface="Baskerville Old Face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dirty="0">
                <a:latin typeface="Baskerville Old Face" pitchFamily="18" charset="0"/>
              </a:rPr>
              <a:t>Processing and </a:t>
            </a:r>
            <a:r>
              <a:rPr lang="en-US" sz="3200" dirty="0" smtClean="0">
                <a:latin typeface="Baskerville Old Face" pitchFamily="18" charset="0"/>
              </a:rPr>
              <a:t>Transmission</a:t>
            </a:r>
            <a:endParaRPr lang="en-US" sz="3200" dirty="0" smtClean="0">
              <a:latin typeface="Baskerville Old Face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dirty="0" smtClean="0">
                <a:latin typeface="Baskerville Old Face" pitchFamily="18" charset="0"/>
              </a:rPr>
              <a:t>Language </a:t>
            </a:r>
            <a:r>
              <a:rPr lang="en-US" sz="3200" dirty="0">
                <a:latin typeface="Baskerville Old Face" pitchFamily="18" charset="0"/>
              </a:rPr>
              <a:t>And PC configuration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dirty="0">
                <a:latin typeface="Baskerville Old Face" pitchFamily="18" charset="0"/>
              </a:rPr>
              <a:t>Experiments and </a:t>
            </a:r>
            <a:r>
              <a:rPr lang="en-US" sz="3200" dirty="0" smtClean="0">
                <a:latin typeface="Baskerville Old Face" pitchFamily="18" charset="0"/>
              </a:rPr>
              <a:t>results</a:t>
            </a:r>
            <a:endParaRPr lang="en-US" sz="3200" dirty="0">
              <a:latin typeface="Baskerville Old Face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dirty="0">
                <a:latin typeface="Baskerville Old Face" pitchFamily="18" charset="0"/>
              </a:rPr>
              <a:t>Comparison</a:t>
            </a:r>
            <a:endParaRPr lang="en-US" sz="3200" dirty="0" smtClean="0">
              <a:latin typeface="Baskerville Old Face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dirty="0" smtClean="0">
                <a:latin typeface="Baskerville Old Face" pitchFamily="18" charset="0"/>
              </a:rPr>
              <a:t>Conclusion</a:t>
            </a:r>
            <a:endParaRPr lang="en-US" sz="3200" dirty="0">
              <a:latin typeface="Baskerville Old Face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3200" dirty="0"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64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86876" y="304800"/>
            <a:ext cx="666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>
                <a:latin typeface="Algerian" pitchFamily="82" charset="0"/>
              </a:rPr>
              <a:t>Experiments and </a:t>
            </a:r>
            <a:r>
              <a:rPr lang="en-US" sz="3600" u="sng" dirty="0" smtClean="0">
                <a:latin typeface="Algerian" pitchFamily="82" charset="0"/>
              </a:rPr>
              <a:t>results-3</a:t>
            </a:r>
            <a:endParaRPr lang="en-US" sz="3600" u="sng" dirty="0">
              <a:latin typeface="Algerian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4867275" cy="22479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9144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1371600"/>
            <a:ext cx="42546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43,000 </a:t>
            </a:r>
            <a:r>
              <a:rPr lang="en-US" dirty="0"/>
              <a:t>trees. </a:t>
            </a:r>
            <a:endParaRPr lang="en-US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1028 </a:t>
            </a:r>
            <a:r>
              <a:rPr lang="en-US" dirty="0"/>
              <a:t>trees with over 14 millions polygons </a:t>
            </a:r>
            <a:endParaRPr lang="en-US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view </a:t>
            </a:r>
            <a:r>
              <a:rPr lang="en-US" dirty="0"/>
              <a:t>frustum. FPS is 19.04. </a:t>
            </a:r>
            <a:endParaRPr lang="en-US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The </a:t>
            </a:r>
            <a:r>
              <a:rPr lang="en-US" dirty="0"/>
              <a:t>resolution is 1920  1024 pixels. </a:t>
            </a:r>
          </a:p>
        </p:txBody>
      </p:sp>
    </p:spTree>
    <p:extLst>
      <p:ext uri="{BB962C8B-B14F-4D97-AF65-F5344CB8AC3E}">
        <p14:creationId xmlns:p14="http://schemas.microsoft.com/office/powerpoint/2010/main" val="24691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73073" y="304800"/>
            <a:ext cx="2959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 smtClean="0">
                <a:latin typeface="Algerian" pitchFamily="82" charset="0"/>
              </a:rPr>
              <a:t>Comparison</a:t>
            </a:r>
            <a:endParaRPr lang="en-US" sz="3600" u="sng" dirty="0">
              <a:latin typeface="Algerian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71800"/>
            <a:ext cx="9144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5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24200" y="391180"/>
            <a:ext cx="27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 smtClean="0">
                <a:latin typeface="Algerian" pitchFamily="82" charset="0"/>
              </a:rPr>
              <a:t>Conclusion</a:t>
            </a:r>
            <a:endParaRPr lang="en-US" sz="3600" u="sng" dirty="0">
              <a:latin typeface="Algerian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" y="1371600"/>
            <a:ext cx="5161798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Render </a:t>
            </a:r>
            <a:r>
              <a:rPr lang="en-US" sz="2800" dirty="0"/>
              <a:t>large-scale forest </a:t>
            </a:r>
            <a:r>
              <a:rPr lang="en-US" sz="2800" dirty="0" smtClean="0"/>
              <a:t>shadows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R</a:t>
            </a:r>
            <a:r>
              <a:rPr lang="en-US" sz="2800" dirty="0" smtClean="0"/>
              <a:t>educes </a:t>
            </a:r>
            <a:r>
              <a:rPr lang="en-US" sz="2800" dirty="0"/>
              <a:t>geometric </a:t>
            </a:r>
            <a:r>
              <a:rPr lang="en-US" sz="2800" dirty="0" smtClean="0"/>
              <a:t>complexity</a:t>
            </a:r>
            <a:endParaRPr lang="en-US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S</a:t>
            </a:r>
            <a:r>
              <a:rPr lang="en-US" sz="2800" dirty="0" smtClean="0"/>
              <a:t>aves </a:t>
            </a:r>
            <a:r>
              <a:rPr lang="en-US" sz="2800" dirty="0"/>
              <a:t>GPU </a:t>
            </a:r>
            <a:r>
              <a:rPr lang="en-US" sz="2800" dirty="0" smtClean="0"/>
              <a:t>memory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M</a:t>
            </a:r>
            <a:r>
              <a:rPr lang="en-US" sz="2800" dirty="0" smtClean="0"/>
              <a:t>ore </a:t>
            </a:r>
            <a:r>
              <a:rPr lang="en-US" sz="2800" dirty="0"/>
              <a:t>levels of </a:t>
            </a:r>
            <a:r>
              <a:rPr lang="en-US" sz="2800" dirty="0" smtClean="0"/>
              <a:t>detail(LOD)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N</a:t>
            </a:r>
            <a:r>
              <a:rPr lang="en-US" sz="2800" dirty="0" smtClean="0"/>
              <a:t>ew </a:t>
            </a:r>
            <a:r>
              <a:rPr lang="en-US" sz="2800" dirty="0"/>
              <a:t>leaf </a:t>
            </a:r>
            <a:r>
              <a:rPr lang="en-US" sz="2800" dirty="0" err="1"/>
              <a:t>phyllotaxy</a:t>
            </a:r>
            <a:r>
              <a:rPr lang="en-US" sz="2800" dirty="0"/>
              <a:t> LOD </a:t>
            </a:r>
            <a:r>
              <a:rPr lang="en-US" sz="2800" dirty="0" smtClean="0"/>
              <a:t>model</a:t>
            </a:r>
          </a:p>
          <a:p>
            <a:pPr marL="1714500" lvl="3" indent="-342900">
              <a:buFont typeface="Courier New" pitchFamily="49" charset="0"/>
              <a:buChar char="o"/>
            </a:pPr>
            <a:r>
              <a:rPr lang="en-US" sz="2400" dirty="0" smtClean="0"/>
              <a:t>Textures</a:t>
            </a:r>
          </a:p>
          <a:p>
            <a:pPr marL="1714500" lvl="3" indent="-342900">
              <a:buFont typeface="Courier New" pitchFamily="49" charset="0"/>
              <a:buChar char="o"/>
            </a:pPr>
            <a:r>
              <a:rPr lang="en-US" sz="2400" dirty="0" smtClean="0"/>
              <a:t>balancing </a:t>
            </a:r>
            <a:r>
              <a:rPr lang="en-US" sz="2400" dirty="0"/>
              <a:t>the visual </a:t>
            </a:r>
            <a:r>
              <a:rPr lang="en-US" sz="2400" dirty="0" smtClean="0"/>
              <a:t>effect</a:t>
            </a:r>
          </a:p>
          <a:p>
            <a:pPr marL="1714500" lvl="3" indent="-342900">
              <a:buFont typeface="Courier New" pitchFamily="49" charset="0"/>
              <a:buChar char="o"/>
            </a:pPr>
            <a:r>
              <a:rPr lang="en-US" sz="2400" dirty="0" smtClean="0"/>
              <a:t>model complexities</a:t>
            </a:r>
            <a:endParaRPr lang="en-US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/>
              <a:t>The lowest-resolution </a:t>
            </a:r>
            <a:r>
              <a:rPr lang="en-US" sz="2800" dirty="0" smtClean="0"/>
              <a:t>mode </a:t>
            </a:r>
          </a:p>
          <a:p>
            <a:pPr marL="1714500" lvl="3" indent="-342900">
              <a:buFont typeface="Courier New" pitchFamily="49" charset="0"/>
              <a:buChar char="o"/>
            </a:pPr>
            <a:r>
              <a:rPr lang="en-US" sz="2400" dirty="0" smtClean="0"/>
              <a:t>Lightweight</a:t>
            </a:r>
          </a:p>
          <a:p>
            <a:pPr marL="1714500" lvl="3" indent="-342900">
              <a:buFont typeface="Courier New" pitchFamily="49" charset="0"/>
              <a:buChar char="o"/>
            </a:pPr>
            <a:r>
              <a:rPr lang="en-US" sz="2400" dirty="0" smtClean="0"/>
              <a:t>Easy transmitted  </a:t>
            </a:r>
          </a:p>
          <a:p>
            <a:pPr marL="1714500" lvl="3" indent="-342900">
              <a:buFont typeface="Courier New" pitchFamily="49" charset="0"/>
              <a:buChar char="o"/>
            </a:pPr>
            <a:r>
              <a:rPr lang="en-US" sz="2400" dirty="0" smtClean="0"/>
              <a:t>Advance rendered </a:t>
            </a:r>
            <a:endParaRPr lang="en-US" sz="28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018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000" y="0"/>
            <a:ext cx="9525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4495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00400" y="304800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 smtClean="0">
                <a:latin typeface="Algerian" pitchFamily="82" charset="0"/>
              </a:rPr>
              <a:t>Keywords</a:t>
            </a:r>
            <a:endParaRPr lang="en-US" sz="3600" u="sng" dirty="0">
              <a:latin typeface="Algerian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371600"/>
            <a:ext cx="4496744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lang="en-US" sz="3600" dirty="0" smtClean="0">
                <a:latin typeface="Baskerville Old Face" pitchFamily="18" charset="0"/>
              </a:rPr>
              <a:t>Real -time rendering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2000" dirty="0"/>
              <a:t>V</a:t>
            </a:r>
            <a:r>
              <a:rPr lang="en-US" sz="2000" dirty="0" smtClean="0"/>
              <a:t>ideo games 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2000" dirty="0" smtClean="0"/>
              <a:t>Internet graphics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2000" dirty="0" smtClean="0"/>
              <a:t> Landscape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2000" dirty="0" smtClean="0"/>
              <a:t>Cityscape </a:t>
            </a:r>
            <a:r>
              <a:rPr lang="en-US" sz="2000" dirty="0"/>
              <a:t>scene </a:t>
            </a:r>
            <a:r>
              <a:rPr lang="en-US" sz="2000" dirty="0" smtClean="0"/>
              <a:t>design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2000" dirty="0"/>
              <a:t>V</a:t>
            </a:r>
            <a:r>
              <a:rPr lang="en-US" sz="2000" dirty="0" smtClean="0"/>
              <a:t>isualization</a:t>
            </a:r>
            <a:endParaRPr lang="en-US" sz="2400" dirty="0" smtClean="0">
              <a:latin typeface="Baskerville Old Face" pitchFamily="18" charset="0"/>
            </a:endParaRPr>
          </a:p>
          <a:p>
            <a:endParaRPr lang="en-US" sz="3600" dirty="0">
              <a:latin typeface="Baskerville Old Face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6200"/>
            <a:ext cx="9144000" cy="22800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0" y="190500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W</a:t>
            </a:r>
            <a:r>
              <a:rPr lang="en-US" sz="2000" dirty="0" smtClean="0"/>
              <a:t>eb applications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L</a:t>
            </a:r>
            <a:r>
              <a:rPr lang="en-US" sz="2000" dirty="0" smtClean="0"/>
              <a:t>arge </a:t>
            </a:r>
            <a:r>
              <a:rPr lang="en-US" sz="2000" dirty="0"/>
              <a:t>forest </a:t>
            </a:r>
            <a:r>
              <a:rPr lang="en-US" sz="2000" dirty="0" smtClean="0"/>
              <a:t>scene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N</a:t>
            </a:r>
            <a:r>
              <a:rPr lang="en-US" sz="2000" dirty="0" smtClean="0"/>
              <a:t>atural </a:t>
            </a:r>
            <a:r>
              <a:rPr lang="en-US" sz="2000" dirty="0"/>
              <a:t>environment </a:t>
            </a:r>
            <a:r>
              <a:rPr lang="en-US" sz="2000" dirty="0" smtClean="0"/>
              <a:t>simulation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A</a:t>
            </a:r>
            <a:r>
              <a:rPr lang="en-US" sz="2000" dirty="0" smtClean="0"/>
              <a:t>nimated </a:t>
            </a:r>
            <a:r>
              <a:rPr lang="en-US" sz="2000" dirty="0"/>
              <a:t>television </a:t>
            </a:r>
            <a:r>
              <a:rPr lang="en-US" sz="2000" dirty="0" smtClean="0"/>
              <a:t>production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O</a:t>
            </a:r>
            <a:r>
              <a:rPr lang="en-US" sz="2000" dirty="0" smtClean="0"/>
              <a:t>nline </a:t>
            </a:r>
            <a:r>
              <a:rPr lang="en-US" sz="2000" dirty="0"/>
              <a:t>immersive </a:t>
            </a:r>
            <a:r>
              <a:rPr lang="en-US" sz="2000" dirty="0" smtClean="0"/>
              <a:t>gaming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V</a:t>
            </a:r>
            <a:r>
              <a:rPr lang="en-US" sz="2000" dirty="0" smtClean="0"/>
              <a:t>isual </a:t>
            </a:r>
            <a:r>
              <a:rPr lang="en-US" sz="2000" dirty="0"/>
              <a:t>forestry management.</a:t>
            </a:r>
          </a:p>
        </p:txBody>
      </p:sp>
    </p:spTree>
    <p:extLst>
      <p:ext uri="{BB962C8B-B14F-4D97-AF65-F5344CB8AC3E}">
        <p14:creationId xmlns:p14="http://schemas.microsoft.com/office/powerpoint/2010/main" val="149661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00400" y="304800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 smtClean="0">
                <a:latin typeface="Algerian" pitchFamily="82" charset="0"/>
              </a:rPr>
              <a:t>Keywords</a:t>
            </a:r>
            <a:endParaRPr lang="en-US" sz="3600" u="sng" dirty="0">
              <a:latin typeface="Algerian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2780" y="2438400"/>
            <a:ext cx="89481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lang="en-US" sz="3200" dirty="0" smtClean="0">
                <a:latin typeface="Baskerville Old Face" pitchFamily="18" charset="0"/>
              </a:rPr>
              <a:t>Level of details(LOD)</a:t>
            </a:r>
          </a:p>
          <a:p>
            <a:pPr marL="571500" indent="-571500">
              <a:buFont typeface="Wingdings" pitchFamily="2" charset="2"/>
              <a:buChar char="q"/>
            </a:pPr>
            <a:endParaRPr lang="en-US" sz="3200" dirty="0">
              <a:latin typeface="Baskerville Old Face" pitchFamily="18" charset="0"/>
            </a:endParaRPr>
          </a:p>
          <a:p>
            <a:pPr marL="571500" indent="-571500">
              <a:buFont typeface="Wingdings" pitchFamily="2" charset="2"/>
              <a:buChar char="q"/>
            </a:pPr>
            <a:endParaRPr lang="en-US" sz="3200" dirty="0" smtClean="0">
              <a:latin typeface="Baskerville Old Face" pitchFamily="18" charset="0"/>
            </a:endParaRPr>
          </a:p>
          <a:p>
            <a:pPr marL="571500" indent="-571500">
              <a:buFont typeface="Wingdings" pitchFamily="2" charset="2"/>
              <a:buChar char="q"/>
            </a:pPr>
            <a:endParaRPr lang="en-US" sz="3200" dirty="0">
              <a:latin typeface="Baskerville Old Face" pitchFamily="18" charset="0"/>
            </a:endParaRPr>
          </a:p>
          <a:p>
            <a:endParaRPr lang="en-US" sz="3200" dirty="0">
              <a:latin typeface="Baskerville Old Face" pitchFamily="18" charset="0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en-US" sz="3200" dirty="0" err="1" smtClean="0">
                <a:latin typeface="Baskerville Old Face" pitchFamily="18" charset="0"/>
              </a:rPr>
              <a:t>Phyllotaxy</a:t>
            </a:r>
            <a:endParaRPr lang="en-US" sz="3200" dirty="0" smtClean="0">
              <a:latin typeface="Baskerville Old Face" pitchFamily="18" charset="0"/>
            </a:endParaRPr>
          </a:p>
          <a:p>
            <a:pPr marL="342900" indent="-342900">
              <a:buAutoNum type="arabicPeriod"/>
            </a:pPr>
            <a:endParaRPr lang="en-US" sz="3200" dirty="0">
              <a:latin typeface="Baskerville Old Face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371600"/>
            <a:ext cx="4876800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886200"/>
            <a:ext cx="67818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6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0" y="304800"/>
            <a:ext cx="4523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 smtClean="0">
                <a:latin typeface="Algerian" pitchFamily="82" charset="0"/>
              </a:rPr>
              <a:t>Summery of paper</a:t>
            </a:r>
            <a:endParaRPr lang="en-US" sz="3600" u="sng" dirty="0">
              <a:latin typeface="Algerian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384518"/>
            <a:ext cx="8034572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latin typeface="Baskerville Old Face" pitchFamily="18" charset="0"/>
              </a:rPr>
              <a:t>N</a:t>
            </a:r>
            <a:r>
              <a:rPr lang="en-US" sz="2800" dirty="0" smtClean="0">
                <a:latin typeface="Baskerville Old Face" pitchFamily="18" charset="0"/>
              </a:rPr>
              <a:t>ew </a:t>
            </a:r>
            <a:r>
              <a:rPr lang="en-US" sz="2800" dirty="0">
                <a:latin typeface="Baskerville Old Face" pitchFamily="18" charset="0"/>
              </a:rPr>
              <a:t>framework for rendering large-scale forest </a:t>
            </a:r>
            <a:r>
              <a:rPr lang="en-US" sz="2800" dirty="0" smtClean="0">
                <a:latin typeface="Baskerville Old Face" pitchFamily="18" charset="0"/>
              </a:rPr>
              <a:t>:</a:t>
            </a:r>
          </a:p>
          <a:p>
            <a:pPr marL="1828800" lvl="3" indent="-457200">
              <a:buFont typeface="Arial" pitchFamily="34" charset="0"/>
              <a:buChar char="•"/>
            </a:pPr>
            <a:r>
              <a:rPr lang="en-US" sz="2400" dirty="0">
                <a:latin typeface="Baskerville Old Face" pitchFamily="18" charset="0"/>
              </a:rPr>
              <a:t>I</a:t>
            </a:r>
            <a:r>
              <a:rPr lang="en-US" sz="2400" dirty="0" smtClean="0">
                <a:latin typeface="Baskerville Old Face" pitchFamily="18" charset="0"/>
              </a:rPr>
              <a:t>ntegrates extracting LOD tree models</a:t>
            </a:r>
          </a:p>
          <a:p>
            <a:pPr marL="1828800" lvl="3" indent="-457200">
              <a:buFont typeface="Arial" pitchFamily="34" charset="0"/>
              <a:buChar char="•"/>
            </a:pPr>
            <a:r>
              <a:rPr lang="en-US" sz="2400" dirty="0" smtClean="0">
                <a:latin typeface="Baskerville Old Face" pitchFamily="18" charset="0"/>
              </a:rPr>
              <a:t>Rendering </a:t>
            </a:r>
            <a:r>
              <a:rPr lang="en-US" sz="2400" dirty="0">
                <a:latin typeface="Baskerville Old Face" pitchFamily="18" charset="0"/>
              </a:rPr>
              <a:t>real-time </a:t>
            </a:r>
            <a:r>
              <a:rPr lang="en-US" sz="2400" dirty="0" smtClean="0">
                <a:latin typeface="Baskerville Old Face" pitchFamily="18" charset="0"/>
              </a:rPr>
              <a:t>shadows</a:t>
            </a:r>
          </a:p>
          <a:p>
            <a:pPr marL="1828800" lvl="3" indent="-457200">
              <a:buFont typeface="Arial" pitchFamily="34" charset="0"/>
              <a:buChar char="•"/>
            </a:pP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dirty="0">
                <a:latin typeface="Baskerville Old Face" pitchFamily="18" charset="0"/>
              </a:rPr>
              <a:t>T</a:t>
            </a:r>
            <a:r>
              <a:rPr lang="en-US" sz="2400" dirty="0" smtClean="0">
                <a:latin typeface="Baskerville Old Face" pitchFamily="18" charset="0"/>
              </a:rPr>
              <a:t>ransmitting </a:t>
            </a:r>
            <a:r>
              <a:rPr lang="en-US" sz="2400" dirty="0">
                <a:latin typeface="Baskerville Old Face" pitchFamily="18" charset="0"/>
              </a:rPr>
              <a:t>forest data for network </a:t>
            </a:r>
            <a:r>
              <a:rPr lang="en-US" sz="2400" dirty="0" smtClean="0">
                <a:latin typeface="Baskerville Old Face" pitchFamily="18" charset="0"/>
              </a:rPr>
              <a:t>applications</a:t>
            </a:r>
            <a:endParaRPr lang="en-US" sz="2800" dirty="0" smtClean="0">
              <a:latin typeface="Baskerville Old Face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smtClean="0">
                <a:latin typeface="Baskerville Old Face" pitchFamily="18" charset="0"/>
              </a:rPr>
              <a:t>New leaf </a:t>
            </a:r>
            <a:r>
              <a:rPr lang="en-US" sz="2800" dirty="0" err="1" smtClean="0">
                <a:latin typeface="Baskerville Old Face" pitchFamily="18" charset="0"/>
              </a:rPr>
              <a:t>phyllotaxy</a:t>
            </a:r>
            <a:r>
              <a:rPr lang="en-US" sz="2800" dirty="0" smtClean="0">
                <a:latin typeface="Baskerville Old Face" pitchFamily="18" charset="0"/>
              </a:rPr>
              <a:t> LOD modeling method:</a:t>
            </a:r>
          </a:p>
          <a:p>
            <a:pPr marL="1828800" lvl="3" indent="-457200">
              <a:buFont typeface="Arial" pitchFamily="34" charset="0"/>
              <a:buChar char="•"/>
            </a:pPr>
            <a:r>
              <a:rPr lang="en-US" sz="2400" dirty="0" smtClean="0">
                <a:latin typeface="Baskerville Old Face" pitchFamily="18" charset="0"/>
              </a:rPr>
              <a:t>Textures</a:t>
            </a:r>
          </a:p>
          <a:p>
            <a:pPr marL="1828800" lvl="3" indent="-457200">
              <a:buFont typeface="Arial" pitchFamily="34" charset="0"/>
              <a:buChar char="•"/>
            </a:pPr>
            <a:r>
              <a:rPr lang="en-US" sz="2400" dirty="0">
                <a:latin typeface="Baskerville Old Face" pitchFamily="18" charset="0"/>
              </a:rPr>
              <a:t>B</a:t>
            </a:r>
            <a:r>
              <a:rPr lang="en-US" sz="2400" dirty="0" smtClean="0">
                <a:latin typeface="Baskerville Old Face" pitchFamily="18" charset="0"/>
              </a:rPr>
              <a:t>alancing </a:t>
            </a:r>
            <a:r>
              <a:rPr lang="en-US" sz="2400" dirty="0">
                <a:latin typeface="Baskerville Old Face" pitchFamily="18" charset="0"/>
              </a:rPr>
              <a:t>the visual </a:t>
            </a:r>
            <a:r>
              <a:rPr lang="en-US" sz="2400" dirty="0" smtClean="0">
                <a:latin typeface="Baskerville Old Face" pitchFamily="18" charset="0"/>
              </a:rPr>
              <a:t>effect</a:t>
            </a:r>
          </a:p>
          <a:p>
            <a:pPr marL="1828800" lvl="3" indent="-457200">
              <a:buFont typeface="Arial" pitchFamily="34" charset="0"/>
              <a:buChar char="•"/>
            </a:pPr>
            <a:r>
              <a:rPr lang="en-US" sz="2400" dirty="0">
                <a:latin typeface="Baskerville Old Face" pitchFamily="18" charset="0"/>
              </a:rPr>
              <a:t>M</a:t>
            </a:r>
            <a:r>
              <a:rPr lang="en-US" sz="2400" dirty="0" smtClean="0">
                <a:latin typeface="Baskerville Old Face" pitchFamily="18" charset="0"/>
              </a:rPr>
              <a:t>odel complexity</a:t>
            </a:r>
            <a:endParaRPr lang="en-US" sz="2800" dirty="0" smtClean="0">
              <a:latin typeface="Baskerville Old Face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latin typeface="Baskerville Old Face" pitchFamily="18" charset="0"/>
              </a:rPr>
              <a:t>H</a:t>
            </a:r>
            <a:r>
              <a:rPr lang="en-US" sz="2800" dirty="0" smtClean="0">
                <a:latin typeface="Baskerville Old Face" pitchFamily="18" charset="0"/>
              </a:rPr>
              <a:t>ardware </a:t>
            </a:r>
            <a:r>
              <a:rPr lang="en-US" sz="2800" dirty="0">
                <a:latin typeface="Baskerville Old Face" pitchFamily="18" charset="0"/>
              </a:rPr>
              <a:t>instancing </a:t>
            </a:r>
            <a:r>
              <a:rPr lang="en-US" sz="2800" dirty="0" smtClean="0">
                <a:latin typeface="Baskerville Old Face" pitchFamily="18" charset="0"/>
              </a:rPr>
              <a:t>method:</a:t>
            </a:r>
          </a:p>
          <a:p>
            <a:pPr marL="1828800" lvl="3" indent="-457200">
              <a:buFont typeface="Arial" pitchFamily="34" charset="0"/>
              <a:buChar char="•"/>
            </a:pPr>
            <a:r>
              <a:rPr lang="en-US" sz="2400" dirty="0">
                <a:latin typeface="Baskerville Old Face" pitchFamily="18" charset="0"/>
              </a:rPr>
              <a:t>R</a:t>
            </a:r>
            <a:r>
              <a:rPr lang="en-US" sz="2400" dirty="0" smtClean="0">
                <a:latin typeface="Baskerville Old Face" pitchFamily="18" charset="0"/>
              </a:rPr>
              <a:t>ender </a:t>
            </a:r>
            <a:r>
              <a:rPr lang="en-US" sz="2400" dirty="0">
                <a:latin typeface="Baskerville Old Face" pitchFamily="18" charset="0"/>
              </a:rPr>
              <a:t>more levels of LOD </a:t>
            </a:r>
            <a:r>
              <a:rPr lang="en-US" sz="2400" dirty="0" smtClean="0">
                <a:latin typeface="Baskerville Old Face" pitchFamily="18" charset="0"/>
              </a:rPr>
              <a:t>models</a:t>
            </a:r>
          </a:p>
          <a:p>
            <a:pPr marL="1828800" lvl="3" indent="-457200">
              <a:buFont typeface="Arial" pitchFamily="34" charset="0"/>
              <a:buChar char="•"/>
            </a:pPr>
            <a:r>
              <a:rPr lang="en-US" sz="2400" dirty="0">
                <a:latin typeface="Baskerville Old Face" pitchFamily="18" charset="0"/>
              </a:rPr>
              <a:t>L</a:t>
            </a:r>
            <a:r>
              <a:rPr lang="en-US" sz="2400" dirty="0" smtClean="0">
                <a:latin typeface="Baskerville Old Face" pitchFamily="18" charset="0"/>
              </a:rPr>
              <a:t>imitation of the GPU </a:t>
            </a:r>
            <a:r>
              <a:rPr lang="en-US" sz="2400" dirty="0">
                <a:latin typeface="Baskerville Old Face" pitchFamily="18" charset="0"/>
              </a:rPr>
              <a:t>vertex streams </a:t>
            </a:r>
            <a:endParaRPr lang="en-US" sz="2800" dirty="0" smtClean="0"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7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371600"/>
            <a:ext cx="563064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 smtClean="0"/>
              <a:t>Point-/line-based </a:t>
            </a:r>
            <a:r>
              <a:rPr lang="en-US" sz="3600" dirty="0"/>
              <a:t>rendering </a:t>
            </a:r>
            <a:endParaRPr lang="en-US" sz="3600" dirty="0" smtClean="0"/>
          </a:p>
          <a:p>
            <a:pPr marL="342900" indent="-342900">
              <a:buAutoNum type="arabicPeriod"/>
            </a:pPr>
            <a:r>
              <a:rPr lang="en-US" sz="3600" dirty="0"/>
              <a:t>Image-based rendering(IBR</a:t>
            </a:r>
            <a:r>
              <a:rPr lang="en-US" sz="3600" dirty="0" smtClean="0"/>
              <a:t>)</a:t>
            </a:r>
          </a:p>
          <a:p>
            <a:pPr marL="342900" indent="-342900">
              <a:buAutoNum type="arabicPeriod"/>
            </a:pPr>
            <a:r>
              <a:rPr lang="en-US" sz="3600" dirty="0"/>
              <a:t>Volume-based rendering </a:t>
            </a:r>
            <a:endParaRPr lang="en-US" sz="3600" dirty="0" smtClean="0"/>
          </a:p>
          <a:p>
            <a:pPr marL="342900" indent="-342900">
              <a:buAutoNum type="arabicPeriod"/>
            </a:pPr>
            <a:r>
              <a:rPr lang="en-US" sz="3600" dirty="0"/>
              <a:t>Polygon-based rendering </a:t>
            </a:r>
            <a:endParaRPr lang="en-US" sz="3600" dirty="0" smtClean="0"/>
          </a:p>
          <a:p>
            <a:pPr marL="342900" indent="-342900">
              <a:buAutoNum type="arabicPeriod"/>
            </a:pPr>
            <a:r>
              <a:rPr lang="en-US" sz="3600" dirty="0" smtClean="0"/>
              <a:t>Progressive transmission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Hardware instancing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Shadow mapping</a:t>
            </a:r>
          </a:p>
          <a:p>
            <a:pPr marL="342900" indent="-342900">
              <a:buAutoNum type="arabicPeriod"/>
            </a:pPr>
            <a:endParaRPr lang="en-US" sz="3600" dirty="0" smtClean="0"/>
          </a:p>
          <a:p>
            <a:pPr marL="342900" indent="-342900">
              <a:buAutoNum type="arabicPeriod"/>
            </a:pP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352800" y="221159"/>
            <a:ext cx="26356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u="sng" dirty="0" smtClean="0">
                <a:latin typeface="Algerian" pitchFamily="82" charset="0"/>
              </a:rPr>
              <a:t>Methods</a:t>
            </a:r>
            <a:endParaRPr lang="en-US" sz="4400" u="sng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83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371600"/>
            <a:ext cx="68478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600" dirty="0" smtClean="0"/>
              <a:t>Leaf </a:t>
            </a:r>
            <a:r>
              <a:rPr lang="en-US" sz="3600" dirty="0" err="1" smtClean="0"/>
              <a:t>phyllotaxy</a:t>
            </a:r>
            <a:r>
              <a:rPr lang="en-US" sz="3600" dirty="0" smtClean="0"/>
              <a:t> </a:t>
            </a:r>
            <a:r>
              <a:rPr lang="en-US" sz="3600" dirty="0"/>
              <a:t>model </a:t>
            </a:r>
            <a:endParaRPr lang="en-US" sz="3600" dirty="0" smtClean="0"/>
          </a:p>
          <a:p>
            <a:pPr marL="571500" indent="-571500">
              <a:buFont typeface="Wingdings" pitchFamily="2" charset="2"/>
              <a:buChar char="Ø"/>
            </a:pPr>
            <a:r>
              <a:rPr lang="en-US" sz="3600" dirty="0"/>
              <a:t>Branch model processing </a:t>
            </a:r>
            <a:endParaRPr lang="en-US" sz="3600" dirty="0" smtClean="0"/>
          </a:p>
          <a:p>
            <a:pPr marL="571500" indent="-571500">
              <a:buFont typeface="Wingdings" pitchFamily="2" charset="2"/>
              <a:buChar char="Ø"/>
            </a:pPr>
            <a:r>
              <a:rPr lang="en-US" sz="3600" dirty="0"/>
              <a:t>Extraction of plant LOD models </a:t>
            </a:r>
            <a:endParaRPr lang="en-US" sz="3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590800" y="228600"/>
            <a:ext cx="3613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latin typeface="Algerian" pitchFamily="82" charset="0"/>
              </a:rPr>
              <a:t>Tree </a:t>
            </a:r>
            <a:r>
              <a:rPr lang="en-US" sz="3600" u="sng" dirty="0" smtClean="0">
                <a:latin typeface="Algerian" pitchFamily="82" charset="0"/>
              </a:rPr>
              <a:t>modeling</a:t>
            </a:r>
            <a:endParaRPr lang="en-US" sz="3600" u="sng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77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371600"/>
            <a:ext cx="70235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Leaf </a:t>
            </a:r>
            <a:r>
              <a:rPr lang="en-US" sz="2400" dirty="0"/>
              <a:t>length </a:t>
            </a:r>
            <a:r>
              <a:rPr lang="en-US" sz="2400" dirty="0" smtClean="0"/>
              <a:t>(L)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Leaf </a:t>
            </a:r>
            <a:r>
              <a:rPr lang="en-US" sz="2400" dirty="0"/>
              <a:t>width </a:t>
            </a:r>
            <a:r>
              <a:rPr lang="en-US" sz="2400" dirty="0" smtClean="0"/>
              <a:t>(W)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 smtClean="0"/>
              <a:t>Angle </a:t>
            </a:r>
            <a:r>
              <a:rPr lang="en-US" sz="2400" dirty="0"/>
              <a:t>between a leaf vein and the </a:t>
            </a:r>
            <a:r>
              <a:rPr lang="en-US" sz="2400" dirty="0" err="1"/>
              <a:t>phyllotaxy</a:t>
            </a:r>
            <a:r>
              <a:rPr lang="en-US" sz="2400" dirty="0"/>
              <a:t> </a:t>
            </a:r>
            <a:r>
              <a:rPr lang="en-US" sz="2400" dirty="0" smtClean="0"/>
              <a:t>axis(</a:t>
            </a:r>
            <a:r>
              <a:rPr lang="en-US" sz="2400" dirty="0"/>
              <a:t>θ</a:t>
            </a:r>
            <a:r>
              <a:rPr lang="en-US" sz="2400" dirty="0" smtClean="0"/>
              <a:t>) 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 smtClean="0"/>
              <a:t>Angle </a:t>
            </a:r>
            <a:r>
              <a:rPr lang="en-US" sz="2400" dirty="0"/>
              <a:t>between the leaf and the </a:t>
            </a:r>
            <a:r>
              <a:rPr lang="en-US" sz="2400" dirty="0" smtClean="0"/>
              <a:t>axis(</a:t>
            </a:r>
            <a:r>
              <a:rPr lang="el-GR" sz="2400" dirty="0"/>
              <a:t>α</a:t>
            </a:r>
            <a:r>
              <a:rPr lang="en-US" sz="2400" dirty="0" smtClean="0"/>
              <a:t>)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Leaf </a:t>
            </a:r>
            <a:r>
              <a:rPr lang="en-US" sz="2400" dirty="0"/>
              <a:t>number at one </a:t>
            </a:r>
            <a:r>
              <a:rPr lang="en-US" sz="2400" dirty="0" smtClean="0"/>
              <a:t>node(N) 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 smtClean="0"/>
              <a:t>Leaf direction(</a:t>
            </a:r>
            <a:r>
              <a:rPr lang="el-GR" sz="2400" dirty="0" smtClean="0"/>
              <a:t>β</a:t>
            </a:r>
            <a:r>
              <a:rPr lang="en-US" sz="2400" dirty="0" smtClean="0"/>
              <a:t>=90-</a:t>
            </a:r>
            <a:r>
              <a:rPr lang="el-GR" sz="2400" dirty="0" smtClean="0"/>
              <a:t>α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838641" y="304800"/>
            <a:ext cx="6011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latin typeface="Algerian" pitchFamily="82" charset="0"/>
              </a:rPr>
              <a:t>Leaf </a:t>
            </a:r>
            <a:r>
              <a:rPr lang="en-US" sz="3600" u="sng" dirty="0" err="1">
                <a:latin typeface="Algerian" pitchFamily="82" charset="0"/>
              </a:rPr>
              <a:t>phyllotaxy</a:t>
            </a:r>
            <a:r>
              <a:rPr lang="en-US" sz="3600" u="sng" dirty="0">
                <a:latin typeface="Algerian" pitchFamily="82" charset="0"/>
              </a:rPr>
              <a:t> model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41" y="4049256"/>
            <a:ext cx="4933950" cy="23050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00200" y="6400800"/>
            <a:ext cx="527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/>
              <a:t>(a) Leaf </a:t>
            </a:r>
            <a:r>
              <a:rPr lang="en-US" dirty="0" smtClean="0"/>
              <a:t>orientation     (</a:t>
            </a:r>
            <a:r>
              <a:rPr lang="en-US" dirty="0"/>
              <a:t>b) </a:t>
            </a:r>
            <a:r>
              <a:rPr lang="en-US" dirty="0" smtClean="0"/>
              <a:t>Mesh model</a:t>
            </a:r>
            <a:r>
              <a:rPr lang="en-US" dirty="0"/>
              <a:t> </a:t>
            </a:r>
            <a:r>
              <a:rPr lang="en-US" dirty="0" smtClean="0"/>
              <a:t>    (c</a:t>
            </a:r>
            <a:r>
              <a:rPr lang="en-US" dirty="0"/>
              <a:t>) </a:t>
            </a:r>
            <a:r>
              <a:rPr lang="en-US" dirty="0" err="1"/>
              <a:t>P</a:t>
            </a:r>
            <a:r>
              <a:rPr lang="en-US" dirty="0" err="1" smtClean="0"/>
              <a:t>hyllotaxy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3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304800"/>
            <a:ext cx="8236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latin typeface="Algerian" pitchFamily="82" charset="0"/>
              </a:rPr>
              <a:t>Leaf </a:t>
            </a:r>
            <a:r>
              <a:rPr lang="en-US" sz="3600" u="sng" dirty="0" err="1">
                <a:latin typeface="Algerian" pitchFamily="82" charset="0"/>
              </a:rPr>
              <a:t>phyllotaxy</a:t>
            </a:r>
            <a:r>
              <a:rPr lang="en-US" sz="3600" u="sng" dirty="0">
                <a:latin typeface="Algerian" pitchFamily="82" charset="0"/>
              </a:rPr>
              <a:t> </a:t>
            </a:r>
            <a:r>
              <a:rPr lang="en-US" sz="3600" u="sng" dirty="0" smtClean="0">
                <a:latin typeface="Algerian" pitchFamily="82" charset="0"/>
              </a:rPr>
              <a:t>model example </a:t>
            </a:r>
            <a:endParaRPr lang="en-US" sz="3600" u="sng" dirty="0">
              <a:latin typeface="Algerian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1308318"/>
            <a:ext cx="201689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L=10.0 cm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N=3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θ </a:t>
            </a:r>
            <a:r>
              <a:rPr lang="en-US" sz="2800" dirty="0" smtClean="0"/>
              <a:t>=80:0</a:t>
            </a:r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l-GR" sz="2800" dirty="0" smtClean="0"/>
              <a:t>α</a:t>
            </a:r>
            <a:r>
              <a:rPr lang="en-US" sz="2800" dirty="0" smtClean="0"/>
              <a:t>=89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050901" y="1371600"/>
            <a:ext cx="184858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L=6.0 cm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N=2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θ </a:t>
            </a:r>
            <a:r>
              <a:rPr lang="en-US" sz="2800" dirty="0" smtClean="0"/>
              <a:t>=80:0</a:t>
            </a:r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l-GR" sz="2800" dirty="0" smtClean="0"/>
              <a:t>α</a:t>
            </a:r>
            <a:r>
              <a:rPr lang="en-US" sz="2800" dirty="0" smtClean="0"/>
              <a:t>=1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882"/>
            <a:ext cx="4191000" cy="2735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19" y="3238499"/>
            <a:ext cx="4180382" cy="26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6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ck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1560</TotalTime>
  <Words>582</Words>
  <Application>Microsoft Office PowerPoint</Application>
  <PresentationFormat>On-screen Show (4:3)</PresentationFormat>
  <Paragraphs>155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BlackTie</vt:lpstr>
      <vt:lpstr>Large-scale forest rendering:  real-time, realistic, and progressive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Tanjida</dc:creator>
  <cp:lastModifiedBy>Tanjida</cp:lastModifiedBy>
  <cp:revision>110</cp:revision>
  <dcterms:created xsi:type="dcterms:W3CDTF">2006-08-16T00:00:00Z</dcterms:created>
  <dcterms:modified xsi:type="dcterms:W3CDTF">2017-04-07T15:40:53Z</dcterms:modified>
</cp:coreProperties>
</file>